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Montserrat Bold" charset="1" panose="00000800000000000000"/>
      <p:regular r:id="rId34"/>
    </p:embeddedFont>
    <p:embeddedFont>
      <p:font typeface="Montserrat" charset="1" panose="00000500000000000000"/>
      <p:regular r:id="rId35"/>
    </p:embeddedFont>
    <p:embeddedFont>
      <p:font typeface="Lato Italics" charset="1" panose="020F0502020204030203"/>
      <p:regular r:id="rId36"/>
    </p:embeddedFont>
    <p:embeddedFont>
      <p:font typeface="Lato" charset="1" panose="020F0502020204030203"/>
      <p:regular r:id="rId37"/>
    </p:embeddedFont>
    <p:embeddedFont>
      <p:font typeface="Lato Bold" charset="1" panose="020F0502020204030203"/>
      <p:regular r:id="rId38"/>
    </p:embeddedFont>
    <p:embeddedFont>
      <p:font typeface="Blacklist Semi-Bold" charset="1" panose="00000000000000000000"/>
      <p:regular r:id="rId39"/>
    </p:embeddedFont>
    <p:embeddedFont>
      <p:font typeface="Six Hands Chalk" charset="1" panose="030304020406050C0A03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https://www.kaggle.com/datasets/dgomonov/new-york-city-airbnb-open-data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383281" cy="10287000"/>
          </a:xfrm>
          <a:custGeom>
            <a:avLst/>
            <a:gdLst/>
            <a:ahLst/>
            <a:cxnLst/>
            <a:rect r="r" b="b" t="t" l="l"/>
            <a:pathLst>
              <a:path h="10287000" w="9383281">
                <a:moveTo>
                  <a:pt x="0" y="0"/>
                </a:moveTo>
                <a:lnTo>
                  <a:pt x="9383281" y="0"/>
                </a:lnTo>
                <a:lnTo>
                  <a:pt x="93832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63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3587" y="1028700"/>
            <a:ext cx="3933334" cy="1558001"/>
          </a:xfrm>
          <a:custGeom>
            <a:avLst/>
            <a:gdLst/>
            <a:ahLst/>
            <a:cxnLst/>
            <a:rect r="r" b="b" t="t" l="l"/>
            <a:pathLst>
              <a:path h="1558001" w="3933334">
                <a:moveTo>
                  <a:pt x="0" y="0"/>
                </a:moveTo>
                <a:lnTo>
                  <a:pt x="3933334" y="0"/>
                </a:lnTo>
                <a:lnTo>
                  <a:pt x="3933334" y="1558001"/>
                </a:lnTo>
                <a:lnTo>
                  <a:pt x="0" y="1558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151" r="0" b="-2385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40559" y="7501660"/>
            <a:ext cx="1638937" cy="1658448"/>
          </a:xfrm>
          <a:custGeom>
            <a:avLst/>
            <a:gdLst/>
            <a:ahLst/>
            <a:cxnLst/>
            <a:rect r="r" b="b" t="t" l="l"/>
            <a:pathLst>
              <a:path h="1658448" w="1638937">
                <a:moveTo>
                  <a:pt x="0" y="0"/>
                </a:moveTo>
                <a:lnTo>
                  <a:pt x="1638937" y="0"/>
                </a:lnTo>
                <a:lnTo>
                  <a:pt x="1638937" y="1658449"/>
                </a:lnTo>
                <a:lnTo>
                  <a:pt x="0" y="1658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23587" y="7425460"/>
            <a:ext cx="6981081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Airbnbs in New York City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23587" y="8254684"/>
            <a:ext cx="545760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3E301D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Trends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8868" y="527060"/>
            <a:ext cx="8264413" cy="71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044" i="true">
                <a:solidFill>
                  <a:srgbClr val="FF5A5F"/>
                </a:solidFill>
                <a:latin typeface="Lato Italics"/>
                <a:ea typeface="Lato Italics"/>
                <a:cs typeface="Lato Italics"/>
                <a:sym typeface="Lato Italics"/>
              </a:rPr>
              <a:t>Group 5: Devansh Bhavsar, Devarshi Lala, Dhruv Sharma, </a:t>
            </a:r>
          </a:p>
          <a:p>
            <a:pPr algn="just">
              <a:lnSpc>
                <a:spcPts val="2862"/>
              </a:lnSpc>
              <a:spcBef>
                <a:spcPct val="0"/>
              </a:spcBef>
            </a:pPr>
            <a:r>
              <a:rPr lang="en-US" sz="2044" i="true">
                <a:solidFill>
                  <a:srgbClr val="FF5A5F"/>
                </a:solidFill>
                <a:latin typeface="Lato Italics"/>
                <a:ea typeface="Lato Italics"/>
                <a:cs typeface="Lato Italics"/>
                <a:sym typeface="Lato Italics"/>
              </a:rPr>
              <a:t>Krishi Shah, Nisargvan Goswami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57369" y="2413030"/>
            <a:ext cx="17373262" cy="2767780"/>
            <a:chOff x="0" y="0"/>
            <a:chExt cx="23164349" cy="36903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45851" cy="3690374"/>
            </a:xfrm>
            <a:custGeom>
              <a:avLst/>
              <a:gdLst/>
              <a:ahLst/>
              <a:cxnLst/>
              <a:rect r="r" b="b" t="t" l="l"/>
              <a:pathLst>
                <a:path h="3690374" w="7445851">
                  <a:moveTo>
                    <a:pt x="0" y="0"/>
                  </a:moveTo>
                  <a:lnTo>
                    <a:pt x="7445851" y="0"/>
                  </a:lnTo>
                  <a:lnTo>
                    <a:pt x="7445851" y="3690374"/>
                  </a:lnTo>
                  <a:lnTo>
                    <a:pt x="0" y="3690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045" t="0" r="-219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904628" y="0"/>
              <a:ext cx="7358926" cy="3690374"/>
            </a:xfrm>
            <a:custGeom>
              <a:avLst/>
              <a:gdLst/>
              <a:ahLst/>
              <a:cxnLst/>
              <a:rect r="r" b="b" t="t" l="l"/>
              <a:pathLst>
                <a:path h="3690374" w="7358926">
                  <a:moveTo>
                    <a:pt x="0" y="0"/>
                  </a:moveTo>
                  <a:lnTo>
                    <a:pt x="7358926" y="0"/>
                  </a:lnTo>
                  <a:lnTo>
                    <a:pt x="7358926" y="3690374"/>
                  </a:lnTo>
                  <a:lnTo>
                    <a:pt x="0" y="3690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09" t="0" r="-1187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96954" y="0"/>
              <a:ext cx="7367395" cy="3690374"/>
            </a:xfrm>
            <a:custGeom>
              <a:avLst/>
              <a:gdLst/>
              <a:ahLst/>
              <a:cxnLst/>
              <a:rect r="r" b="b" t="t" l="l"/>
              <a:pathLst>
                <a:path h="3690374" w="7367395">
                  <a:moveTo>
                    <a:pt x="0" y="0"/>
                  </a:moveTo>
                  <a:lnTo>
                    <a:pt x="7367395" y="0"/>
                  </a:lnTo>
                  <a:lnTo>
                    <a:pt x="7367395" y="3690374"/>
                  </a:lnTo>
                  <a:lnTo>
                    <a:pt x="0" y="3690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969" t="-4160" r="-4799" b="-693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79070" y="5457036"/>
            <a:ext cx="6400595" cy="4368406"/>
          </a:xfrm>
          <a:custGeom>
            <a:avLst/>
            <a:gdLst/>
            <a:ahLst/>
            <a:cxnLst/>
            <a:rect r="r" b="b" t="t" l="l"/>
            <a:pathLst>
              <a:path h="4368406" w="6400595">
                <a:moveTo>
                  <a:pt x="0" y="0"/>
                </a:moveTo>
                <a:lnTo>
                  <a:pt x="6400595" y="0"/>
                </a:lnTo>
                <a:lnTo>
                  <a:pt x="6400595" y="4368406"/>
                </a:lnTo>
                <a:lnTo>
                  <a:pt x="0" y="4368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Statistical Analysis of Price with Different Room Types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83335" y="5554012"/>
            <a:ext cx="10316559" cy="41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We can see </a:t>
            </a:r>
            <a:r>
              <a:rPr lang="en-US" sz="2400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significant differences in pricing across different room types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 based on the statistical analysis: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Entire homes/apts have the highest and most variable prices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, reflecting their premium features.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Shared rooms are the cheapest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 and most stable, ideal for budget travellers.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Private rooms offer mid-range prices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 with moderate variability.</a:t>
            </a:r>
          </a:p>
        </p:txBody>
      </p:sp>
    </p:spTree>
  </p:cSld>
  <p:clrMapOvr>
    <a:masterClrMapping/>
  </p:clrMapOvr>
  <p:transition spd="fast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9023" y="2413030"/>
            <a:ext cx="5718206" cy="2834104"/>
          </a:xfrm>
          <a:custGeom>
            <a:avLst/>
            <a:gdLst/>
            <a:ahLst/>
            <a:cxnLst/>
            <a:rect r="r" b="b" t="t" l="l"/>
            <a:pathLst>
              <a:path h="2834104" w="5718206">
                <a:moveTo>
                  <a:pt x="0" y="0"/>
                </a:moveTo>
                <a:lnTo>
                  <a:pt x="5718205" y="0"/>
                </a:lnTo>
                <a:lnTo>
                  <a:pt x="5718205" y="2834104"/>
                </a:lnTo>
                <a:lnTo>
                  <a:pt x="0" y="283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" r="0" b="-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19556" y="2413030"/>
            <a:ext cx="5651450" cy="2834104"/>
          </a:xfrm>
          <a:custGeom>
            <a:avLst/>
            <a:gdLst/>
            <a:ahLst/>
            <a:cxnLst/>
            <a:rect r="r" b="b" t="t" l="l"/>
            <a:pathLst>
              <a:path h="2834104" w="5651450">
                <a:moveTo>
                  <a:pt x="0" y="0"/>
                </a:moveTo>
                <a:lnTo>
                  <a:pt x="5651450" y="0"/>
                </a:lnTo>
                <a:lnTo>
                  <a:pt x="5651450" y="2834104"/>
                </a:lnTo>
                <a:lnTo>
                  <a:pt x="0" y="2834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5" t="0" r="-51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80643" y="2413030"/>
            <a:ext cx="5657954" cy="2834104"/>
          </a:xfrm>
          <a:custGeom>
            <a:avLst/>
            <a:gdLst/>
            <a:ahLst/>
            <a:cxnLst/>
            <a:rect r="r" b="b" t="t" l="l"/>
            <a:pathLst>
              <a:path h="2834104" w="5657954">
                <a:moveTo>
                  <a:pt x="0" y="0"/>
                </a:moveTo>
                <a:lnTo>
                  <a:pt x="5657953" y="0"/>
                </a:lnTo>
                <a:lnTo>
                  <a:pt x="5657953" y="2834104"/>
                </a:lnTo>
                <a:lnTo>
                  <a:pt x="0" y="2834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7" t="0" r="-45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12298" y="5529979"/>
            <a:ext cx="5696987" cy="2878352"/>
          </a:xfrm>
          <a:custGeom>
            <a:avLst/>
            <a:gdLst/>
            <a:ahLst/>
            <a:cxnLst/>
            <a:rect r="r" b="b" t="t" l="l"/>
            <a:pathLst>
              <a:path h="2878352" w="5696987">
                <a:moveTo>
                  <a:pt x="0" y="0"/>
                </a:moveTo>
                <a:lnTo>
                  <a:pt x="5696987" y="0"/>
                </a:lnTo>
                <a:lnTo>
                  <a:pt x="5696987" y="2878352"/>
                </a:lnTo>
                <a:lnTo>
                  <a:pt x="0" y="2878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12818" y="5529979"/>
            <a:ext cx="5971685" cy="2878352"/>
          </a:xfrm>
          <a:custGeom>
            <a:avLst/>
            <a:gdLst/>
            <a:ahLst/>
            <a:cxnLst/>
            <a:rect r="r" b="b" t="t" l="l"/>
            <a:pathLst>
              <a:path h="2878352" w="5971685">
                <a:moveTo>
                  <a:pt x="0" y="0"/>
                </a:moveTo>
                <a:lnTo>
                  <a:pt x="5971685" y="0"/>
                </a:lnTo>
                <a:lnTo>
                  <a:pt x="5971685" y="2878352"/>
                </a:lnTo>
                <a:lnTo>
                  <a:pt x="0" y="2878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Statistical Analysis of Borough-wise Price Trends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5403" y="8865489"/>
            <a:ext cx="13737194" cy="109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We can see significant differences of pricing across neighbourhood groups based on the statistical analysis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5743" y="2413030"/>
            <a:ext cx="9286956" cy="7267043"/>
          </a:xfrm>
          <a:custGeom>
            <a:avLst/>
            <a:gdLst/>
            <a:ahLst/>
            <a:cxnLst/>
            <a:rect r="r" b="b" t="t" l="l"/>
            <a:pathLst>
              <a:path h="7267043" w="9286956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Statistical Analysis of Borough-wise Price Trends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639615" y="3045311"/>
            <a:ext cx="7007368" cy="627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Key Insights: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dominates in pricing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indicating its high-end appeal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Bronx and Queens offer the most affordable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options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Brooklyn strikes a balance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between affordability and luxury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provides varied pricing but is less competitive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Manhattan and Brooklyn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5743" y="2413030"/>
            <a:ext cx="9286956" cy="7267043"/>
          </a:xfrm>
          <a:custGeom>
            <a:avLst/>
            <a:gdLst/>
            <a:ahLst/>
            <a:cxnLst/>
            <a:rect r="r" b="b" t="t" l="l"/>
            <a:pathLst>
              <a:path h="7267043" w="9286956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4" t="0" r="-248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Price vs. Room Type: Visualization and 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57446" y="2581249"/>
            <a:ext cx="7635216" cy="711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pricing distribution reflects a clear trade-off between cost and the level of exclusivity.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Entire homes provide the highest level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priv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cy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at a pr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mium, whil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shared room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 offer affordab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ity at the expens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 personal space.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relatively modest price gap between private and shared rooms ($19.65) suggests that some travelers may opt for private rooms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if they perceive the additional cost as justified by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creased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comfort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and pr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acy.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wide price disparity between entire homes and other room types suggests that entire homes target a distinctly different audience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private or shared rooms, emphasizing the segmentation in the market.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413030"/>
            <a:ext cx="8794810" cy="6881939"/>
          </a:xfrm>
          <a:custGeom>
            <a:avLst/>
            <a:gdLst/>
            <a:ahLst/>
            <a:cxnLst/>
            <a:rect r="r" b="b" t="t" l="l"/>
            <a:pathLst>
              <a:path h="6881939" w="8794810">
                <a:moveTo>
                  <a:pt x="0" y="0"/>
                </a:moveTo>
                <a:lnTo>
                  <a:pt x="8794810" y="0"/>
                </a:lnTo>
                <a:lnTo>
                  <a:pt x="8794810" y="6881939"/>
                </a:lnTo>
                <a:lnTo>
                  <a:pt x="0" y="6881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" t="0" r="-48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Heatmap: Average Price by Room Type and Borough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1192" y="2602966"/>
            <a:ext cx="8079964" cy="627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has the highest prices for all room types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with entire homes averaging $249.24, making it the most expensive borough.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Staten Island and the Bronx are the most affordable, with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 shared rooms in Staten Island costing $57.44.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Brooklyn and Queens offer a balance of affordability and proximity to Manhattan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with mid-range prices for all room types. 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stark price differences between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the outer boroughs highlight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impact of location desirability and demand, with Manhattan dominating the luxury market. </a:t>
            </a:r>
          </a:p>
        </p:txBody>
      </p:sp>
    </p:spTree>
  </p:cSld>
  <p:clrMapOvr>
    <a:masterClrMapping/>
  </p:clrMapOvr>
  <p:transition spd="fast">
    <p:cover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5743" y="2413030"/>
            <a:ext cx="9286956" cy="7267043"/>
          </a:xfrm>
          <a:custGeom>
            <a:avLst/>
            <a:gdLst/>
            <a:ahLst/>
            <a:cxnLst/>
            <a:rect r="r" b="b" t="t" l="l"/>
            <a:pathLst>
              <a:path h="7267043" w="9286956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" t="0" r="-87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751147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Count of Room Types by Boroughs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57446" y="2581249"/>
            <a:ext cx="7635216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Entire home/apt is the most preferred room type in the more prominent boroughs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(Manhattan and Brooklyn), likely due to higher tourist demand for privacy and comfort.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Private rooms are more common in boroughs with lower listing volumes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or where affordability is a key factor (e.g., Queens and Bronx).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Shared rooms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consistently have the lowest counts, suggesting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limited demand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shared accommodations across all boroughs.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704976"/>
            <a:ext cx="8794810" cy="8582024"/>
          </a:xfrm>
          <a:custGeom>
            <a:avLst/>
            <a:gdLst/>
            <a:ahLst/>
            <a:cxnLst/>
            <a:rect r="r" b="b" t="t" l="l"/>
            <a:pathLst>
              <a:path h="8582024" w="8794810">
                <a:moveTo>
                  <a:pt x="0" y="0"/>
                </a:moveTo>
                <a:lnTo>
                  <a:pt x="8794810" y="0"/>
                </a:lnTo>
                <a:lnTo>
                  <a:pt x="8794810" y="8582024"/>
                </a:lnTo>
                <a:lnTo>
                  <a:pt x="0" y="8582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" t="-2146" r="-7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Boxplot: Availability Trends across Boroughs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1381" y="2337435"/>
            <a:ext cx="8079964" cy="794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availability of Airbnb listings varies significantly across the neighbourhood groups, with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Queens and Staten Island showing generally higher availability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Manhattan, Brooklyn, and the Bronx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istings in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and Brooklyn tend to have lower and more consistent availability</a:t>
            </a:r>
            <a:r>
              <a:rPr lang="en-US" sz="2400">
                <a:solidFill>
                  <a:srgbClr val="75422E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possibly reflecting high demand, stricter regulations, or hosts favouring short-term over year-round rentals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and Queens exhibit higher medians and wider availability ranges, indicating many properties are available year-round,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potentially due to lower competition or demand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Bronx shows the lowest median and relatively restricted availability, suggesting fewer listings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or less active participation in the Airbnb market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5743" y="2413030"/>
            <a:ext cx="9286956" cy="7267043"/>
          </a:xfrm>
          <a:custGeom>
            <a:avLst/>
            <a:gdLst/>
            <a:ahLst/>
            <a:cxnLst/>
            <a:rect r="r" b="b" t="t" l="l"/>
            <a:pathLst>
              <a:path h="7267043" w="9286956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32" t="0" r="-1113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751147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Distribution of Minimum Stay Patterns: Top 5 Values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6362" y="2568708"/>
            <a:ext cx="8030554" cy="711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One-night stays are the most common (32.8%), followed closely by two-night stays (30.2%)</a:t>
            </a:r>
            <a:r>
              <a:rPr lang="en-US" b="true" sz="24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,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showing hosts’ preference for accommodating short-term guests.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Listings requiring 3, 4, or 5 nights account for smaller proportions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reflecting lower demand or flexibility for extended stays.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data emphasizes that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Airbnb market heavily favors shorter booking durations.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popularity of one- and two-night minimum stays indicates that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most hosts are open to short-term rentals, catering to travelers with flexible, quick itineraries.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This suggests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Airbnb is primarily used for brief trips rather than extended visits.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1979644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461345" y="2084418"/>
            <a:ext cx="9937285" cy="8030367"/>
          </a:xfrm>
          <a:custGeom>
            <a:avLst/>
            <a:gdLst/>
            <a:ahLst/>
            <a:cxnLst/>
            <a:rect r="r" b="b" t="t" l="l"/>
            <a:pathLst>
              <a:path h="8030367" w="9937285">
                <a:moveTo>
                  <a:pt x="0" y="0"/>
                </a:moveTo>
                <a:lnTo>
                  <a:pt x="9937285" y="0"/>
                </a:lnTo>
                <a:lnTo>
                  <a:pt x="9937285" y="8030368"/>
                </a:lnTo>
                <a:lnTo>
                  <a:pt x="0" y="8030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98" t="-950" r="0" b="-95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Scatterplot of Price by Location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1381" y="2337435"/>
            <a:ext cx="7888880" cy="753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scatterplot highlights the concentration of high-priced Airbnb listings in Manhattan, while the other boroughs—particularly Queens, Bronx, and Staten Island—offer more budget-friendly options. It also shows how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geography strongly influences listing prices.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also highlights distinct clusters for each neighbourhood group, reflecting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spatial distribution of listings across NYC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istinct neighbourhood-level clusters, like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Manhattan, is dense and luxury-focused, Brooklyn shows a wider and diverse spread, Queens is dispersed around transit hotspots, the Bronx has a smaller focused cluster, and Staten Island is sparse and suburban with a niche market.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81192" y="2530430"/>
            <a:ext cx="11780028" cy="270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 there a significant statistical relationship </a:t>
            </a: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between the following?:</a:t>
            </a:r>
          </a:p>
          <a:p>
            <a:pPr algn="l">
              <a:lnSpc>
                <a:spcPts val="4339"/>
              </a:lnSpc>
            </a:pP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Room Types</a:t>
            </a:r>
          </a:p>
          <a:p>
            <a:pPr algn="l" marL="669286" indent="-334643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99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Availability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751147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Finding statistically significant relationships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6714" y="5932055"/>
            <a:ext cx="10376425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Ho: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There is </a:t>
            </a:r>
            <a:r>
              <a:rPr lang="en-US" sz="30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no significant statistical relationship</a:t>
            </a: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between </a:t>
            </a:r>
            <a:r>
              <a:rPr lang="en-US" sz="30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room types/availability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Ha: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There is a </a:t>
            </a:r>
            <a:r>
              <a:rPr lang="en-US" b="true" sz="3099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statistically significant relationship</a:t>
            </a: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between </a:t>
            </a:r>
            <a:r>
              <a:rPr lang="en-US" b="true" sz="3099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room types/availability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454397" y="2202408"/>
            <a:ext cx="6833603" cy="8084592"/>
            <a:chOff x="0" y="0"/>
            <a:chExt cx="9111471" cy="107794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11471" cy="10779455"/>
            </a:xfrm>
            <a:custGeom>
              <a:avLst/>
              <a:gdLst/>
              <a:ahLst/>
              <a:cxnLst/>
              <a:rect r="r" b="b" t="t" l="l"/>
              <a:pathLst>
                <a:path h="10779455" w="9111471">
                  <a:moveTo>
                    <a:pt x="0" y="0"/>
                  </a:moveTo>
                  <a:lnTo>
                    <a:pt x="9111471" y="0"/>
                  </a:lnTo>
                  <a:lnTo>
                    <a:pt x="9111471" y="10779455"/>
                  </a:lnTo>
                  <a:lnTo>
                    <a:pt x="0" y="10779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099" r="0" b="-1432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606853" y="4868087"/>
              <a:ext cx="6106637" cy="2155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664"/>
                </a:lnSpc>
                <a:spcBef>
                  <a:spcPct val="0"/>
                </a:spcBef>
              </a:pPr>
              <a:r>
                <a:rPr lang="en-US" sz="9760">
                  <a:solidFill>
                    <a:srgbClr val="FFFFFF"/>
                  </a:solidFill>
                  <a:latin typeface="Six Hands Chalk"/>
                  <a:ea typeface="Six Hands Chalk"/>
                  <a:cs typeface="Six Hands Chalk"/>
                  <a:sym typeface="Six Hands Chalk"/>
                </a:rPr>
                <a:t>P - Value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27698" y="11892"/>
            <a:ext cx="4960302" cy="7120740"/>
          </a:xfrm>
          <a:custGeom>
            <a:avLst/>
            <a:gdLst/>
            <a:ahLst/>
            <a:cxnLst/>
            <a:rect r="r" b="b" t="t" l="l"/>
            <a:pathLst>
              <a:path h="7120740" w="4960302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86" t="-2398" r="-3443" b="-37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54395" y="1762125"/>
            <a:ext cx="5607399" cy="7787130"/>
          </a:xfrm>
          <a:custGeom>
            <a:avLst/>
            <a:gdLst/>
            <a:ahLst/>
            <a:cxnLst/>
            <a:rect r="r" b="b" t="t" l="l"/>
            <a:pathLst>
              <a:path h="7787130" w="5607399">
                <a:moveTo>
                  <a:pt x="0" y="0"/>
                </a:moveTo>
                <a:lnTo>
                  <a:pt x="5607399" y="0"/>
                </a:lnTo>
                <a:lnTo>
                  <a:pt x="5607399" y="7787130"/>
                </a:lnTo>
                <a:lnTo>
                  <a:pt x="0" y="7787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48025"/>
            <a:ext cx="787760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aim to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explore how room types, borough, neighbourhood and affect the price of AirBnB listings in New York City.</a:t>
            </a:r>
            <a:r>
              <a:rPr lang="en-US" sz="3000">
                <a:solidFill>
                  <a:srgbClr val="75422E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analysis aims to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extract valuable insights using data visualization and statistical analysis.</a:t>
            </a:r>
          </a:p>
        </p:txBody>
      </p:sp>
    </p:spTree>
  </p:cSld>
  <p:clrMapOvr>
    <a:masterClrMapping/>
  </p:clrMapOvr>
  <p:transition spd="med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38447" y="2448256"/>
            <a:ext cx="15011106" cy="1952493"/>
          </a:xfrm>
          <a:custGeom>
            <a:avLst/>
            <a:gdLst/>
            <a:ahLst/>
            <a:cxnLst/>
            <a:rect r="r" b="b" t="t" l="l"/>
            <a:pathLst>
              <a:path h="1952493" w="15011106">
                <a:moveTo>
                  <a:pt x="0" y="0"/>
                </a:moveTo>
                <a:lnTo>
                  <a:pt x="15011106" y="0"/>
                </a:lnTo>
                <a:lnTo>
                  <a:pt x="15011106" y="1952493"/>
                </a:lnTo>
                <a:lnTo>
                  <a:pt x="0" y="1952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751147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ANOVA Test on Price and Room Types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933" y="5336226"/>
            <a:ext cx="16510134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Since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p-value is less than 0.05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reject Ho (the null hypothesis)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This indicates that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at least one room type has an average price significantly different from others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Since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F-statistic is large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it signifies variance in room prices by difference room types. It tells us that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at least one of the room types has a significantly different average price.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There is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strong statistical evidence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that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room type affects price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 the dataset.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106175" y="2276373"/>
            <a:ext cx="10075650" cy="4831157"/>
          </a:xfrm>
          <a:custGeom>
            <a:avLst/>
            <a:gdLst/>
            <a:ahLst/>
            <a:cxnLst/>
            <a:rect r="r" b="b" t="t" l="l"/>
            <a:pathLst>
              <a:path h="4831157" w="10075650">
                <a:moveTo>
                  <a:pt x="0" y="0"/>
                </a:moveTo>
                <a:lnTo>
                  <a:pt x="10075650" y="0"/>
                </a:lnTo>
                <a:lnTo>
                  <a:pt x="10075650" y="4831157"/>
                </a:lnTo>
                <a:lnTo>
                  <a:pt x="0" y="4831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03" r="0" b="-460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Regression on Price and Availability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933" y="7336130"/>
            <a:ext cx="16510134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Since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p-value for availability_365 is less than 0.05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we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 reject Ho (the null hypothesis).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suggests that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availability_365 has a statistically significant relationship with price.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While availability_365 is statistically significant, it has a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very small impact on predicting price in the overall dataset since the R-squared value is 0.014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Other factors likely play a larger role.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30368" y="11892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1" t="0" r="-742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Room Types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48025"/>
            <a:ext cx="9190914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Entire Home/Apt: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This category has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he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highest average price and significant price variability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It cat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rs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ravell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rs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king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privacy and luxury.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Shared Rooms: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mos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affordable and stable in pricing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target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budge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-consciou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travelers.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Private Rooms: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These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mid-range option with moderate variability, balancing cost and comfort.</a:t>
            </a:r>
          </a:p>
        </p:txBody>
      </p:sp>
    </p:spTree>
  </p:cSld>
  <p:clrMapOvr>
    <a:masterClrMapping/>
  </p:clrMapOvr>
  <p:transition spd="fast">
    <p:cover dir="d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11892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77" r="0" b="-227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89324" y="1580014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Availability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85877" y="3400425"/>
            <a:ext cx="9190914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and Brooklyn show low availability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indicating high demand and limited supply.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and Queens exhibit higher availability, likely due to lower demand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or more year-round rentals.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Bronx shows lower availability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Staten Island and Queens, likely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reflecting fewer listings or less active participation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 the Airbnb market.</a:t>
            </a:r>
          </a:p>
        </p:txBody>
      </p:sp>
    </p:spTree>
  </p:cSld>
  <p:clrMapOvr>
    <a:masterClrMapping/>
  </p:clrMapOvr>
  <p:transition spd="fast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30368" y="11892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1" t="0" r="-742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Boroughs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48025"/>
            <a:ext cx="9190914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dominates pricing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across all room types, reflecting its premium status and high demand.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Brooklyn strikes a balance between luxury and affordability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appealing to a diverse audience.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Queens and Bronx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offer the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most affordable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options, with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Queens providing more availability.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shows varied pricing but caters to a niche market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with less competition.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616606" y="2829003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19" r="0" b="-1191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16418" y="1749472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Stay Patterns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16418" y="3311572"/>
            <a:ext cx="9190914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Short-term stays (1-2 nights) dominate the market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highlighting Airbnb's focus on catering to travellers with brief itineraries.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Longer stays (3 nights or more) account for a smaller proportion of bookings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indicating lower demand or host preferences for short-term rentals.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211403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27698" y="11892"/>
            <a:ext cx="4960302" cy="7120740"/>
          </a:xfrm>
          <a:custGeom>
            <a:avLst/>
            <a:gdLst/>
            <a:ahLst/>
            <a:cxnLst/>
            <a:rect r="r" b="b" t="t" l="l"/>
            <a:pathLst>
              <a:path h="7120740" w="4960302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0" r="0" b="-23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54395" y="1762125"/>
            <a:ext cx="5607399" cy="7787130"/>
          </a:xfrm>
          <a:custGeom>
            <a:avLst/>
            <a:gdLst/>
            <a:ahLst/>
            <a:cxnLst/>
            <a:rect r="r" b="b" t="t" l="l"/>
            <a:pathLst>
              <a:path h="7787130" w="5607399">
                <a:moveTo>
                  <a:pt x="0" y="0"/>
                </a:moveTo>
                <a:lnTo>
                  <a:pt x="5607399" y="0"/>
                </a:lnTo>
                <a:lnTo>
                  <a:pt x="5607399" y="7787130"/>
                </a:lnTo>
                <a:lnTo>
                  <a:pt x="0" y="7787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04" r="0" b="-410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31873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25728"/>
            <a:ext cx="8477918" cy="714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8"/>
              </a:lnSpc>
            </a:pP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analysis provides critical insights into how various factors influence Airbnb listings in NYC:</a:t>
            </a:r>
          </a:p>
          <a:p>
            <a:pPr algn="just">
              <a:lnSpc>
                <a:spcPts val="3818"/>
              </a:lnSpc>
            </a:pPr>
          </a:p>
          <a:p>
            <a:pPr algn="just" marL="588821" indent="-294410" lvl="1">
              <a:lnSpc>
                <a:spcPts val="3818"/>
              </a:lnSpc>
              <a:buFont typeface="Arial"/>
              <a:buChar char="•"/>
            </a:pP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Market Segmentation: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Entire homes target luxury travellers, while shared rooms cater to budget-conscious guests.</a:t>
            </a:r>
          </a:p>
          <a:p>
            <a:pPr algn="just">
              <a:lnSpc>
                <a:spcPts val="3818"/>
              </a:lnSpc>
            </a:pPr>
          </a:p>
          <a:p>
            <a:pPr algn="just" marL="588821" indent="-294410" lvl="1">
              <a:lnSpc>
                <a:spcPts val="3818"/>
              </a:lnSpc>
              <a:buFont typeface="Arial"/>
              <a:buChar char="•"/>
            </a:pP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Geographical Trends: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Location significantly impacts pricing, with Manhattan commanding the highest rates due to desirability.</a:t>
            </a:r>
          </a:p>
          <a:p>
            <a:pPr algn="just">
              <a:lnSpc>
                <a:spcPts val="3818"/>
              </a:lnSpc>
            </a:pPr>
          </a:p>
          <a:p>
            <a:pPr algn="just" marL="588821" indent="-294410" lvl="1">
              <a:lnSpc>
                <a:spcPts val="381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Demand Patterns: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Short-term stays and lower availability in premium boroughs highlight high demand, while outer boroughs provide affordable alternatives with more flexibility.</a:t>
            </a:r>
          </a:p>
        </p:txBody>
      </p:sp>
    </p:spTree>
  </p:cSld>
  <p:clrMapOvr>
    <a:masterClrMapping/>
  </p:clrMapOvr>
  <p:transition spd="fast">
    <p:cover dir="d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211403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27698" y="11892"/>
            <a:ext cx="4960302" cy="7120740"/>
          </a:xfrm>
          <a:custGeom>
            <a:avLst/>
            <a:gdLst/>
            <a:ahLst/>
            <a:cxnLst/>
            <a:rect r="r" b="b" t="t" l="l"/>
            <a:pathLst>
              <a:path h="7120740" w="4960302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57" t="0" r="-585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54395" y="1762125"/>
            <a:ext cx="5607399" cy="7787130"/>
          </a:xfrm>
          <a:custGeom>
            <a:avLst/>
            <a:gdLst/>
            <a:ahLst/>
            <a:cxnLst/>
            <a:rect r="r" b="b" t="t" l="l"/>
            <a:pathLst>
              <a:path h="7787130" w="5607399">
                <a:moveTo>
                  <a:pt x="0" y="0"/>
                </a:moveTo>
                <a:lnTo>
                  <a:pt x="5607399" y="0"/>
                </a:lnTo>
                <a:lnTo>
                  <a:pt x="5607399" y="7787130"/>
                </a:lnTo>
                <a:lnTo>
                  <a:pt x="0" y="7787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14" t="0" r="-201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31873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25728"/>
            <a:ext cx="8477918" cy="714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8821" indent="-294410" lvl="1">
              <a:lnSpc>
                <a:spcPts val="3818"/>
              </a:lnSpc>
              <a:buFont typeface="Arial"/>
              <a:buChar char="•"/>
            </a:pP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For</a:t>
            </a: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 Hosts: </a:t>
            </a: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Adjust pricing based on room type and location to maximize occupancy and revenue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Levera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 data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igh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ts 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cate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specific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veller segme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ts (e.g., bu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t-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onscious vs. luxury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rav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llers).</a:t>
            </a:r>
          </a:p>
          <a:p>
            <a:pPr algn="just">
              <a:lnSpc>
                <a:spcPts val="3818"/>
              </a:lnSpc>
            </a:pPr>
          </a:p>
          <a:p>
            <a:pPr algn="just" marL="588821" indent="-294410" lvl="1">
              <a:lnSpc>
                <a:spcPts val="381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For Travellers: Consider boroughs like Queens and the Bronx for budget-friendly options.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Opt for private rooms as a cost-effective alternative to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 homes.</a:t>
            </a:r>
          </a:p>
          <a:p>
            <a:pPr algn="just">
              <a:lnSpc>
                <a:spcPts val="3818"/>
              </a:lnSpc>
              <a:spcBef>
                <a:spcPct val="0"/>
              </a:spcBef>
            </a:pPr>
          </a:p>
          <a:p>
            <a:pPr algn="just">
              <a:lnSpc>
                <a:spcPts val="3818"/>
              </a:lnSpc>
              <a:spcBef>
                <a:spcPct val="0"/>
              </a:spcBef>
            </a:pP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nalysis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 guide proper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dec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market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ing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egies,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 plann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ng, en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ring optim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util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ization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of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rbnb'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NYC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rket pote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al.</a:t>
            </a:r>
          </a:p>
          <a:p>
            <a:pPr algn="just">
              <a:lnSpc>
                <a:spcPts val="381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cover dir="d"/>
  </p:transition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21293" y="4729162"/>
            <a:ext cx="584541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</p:spTree>
  </p:cSld>
  <p:clrMapOvr>
    <a:masterClrMapping/>
  </p:clrMapOvr>
  <p:transition spd="med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30368" y="11892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95" r="0" b="-1199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Research Objectives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48025"/>
            <a:ext cx="7877607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would like to explore how factors such as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location, room type, and price affect the booking behavior of guests and extract valuable insights for property management and marketing decisions.</a:t>
            </a:r>
          </a:p>
        </p:txBody>
      </p:sp>
    </p:spTree>
  </p:cSld>
  <p:clrMapOvr>
    <a:masterClrMapping/>
  </p:clrMapOvr>
  <p:transition spd="med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27698" y="11892"/>
            <a:ext cx="4960302" cy="7120740"/>
          </a:xfrm>
          <a:custGeom>
            <a:avLst/>
            <a:gdLst/>
            <a:ahLst/>
            <a:cxnLst/>
            <a:rect r="r" b="b" t="t" l="l"/>
            <a:pathLst>
              <a:path h="7120740" w="4960302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77" r="0" b="-2277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888" y="23368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257300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Factors influencing Price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19400"/>
            <a:ext cx="7877607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is a composite variable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which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 based on factors like Neighbourhood Type, Minimum Nights, Availability, Room Type, etc.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892867" y="628970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354395" y="1762125"/>
            <a:ext cx="5607399" cy="8049678"/>
            <a:chOff x="0" y="0"/>
            <a:chExt cx="7476532" cy="107329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76532" cy="10732904"/>
            </a:xfrm>
            <a:custGeom>
              <a:avLst/>
              <a:gdLst/>
              <a:ahLst/>
              <a:cxnLst/>
              <a:rect r="r" b="b" t="t" l="l"/>
              <a:pathLst>
                <a:path h="10732904" w="7476532">
                  <a:moveTo>
                    <a:pt x="0" y="0"/>
                  </a:moveTo>
                  <a:lnTo>
                    <a:pt x="7476532" y="0"/>
                  </a:lnTo>
                  <a:lnTo>
                    <a:pt x="7476532" y="10732904"/>
                  </a:lnTo>
                  <a:lnTo>
                    <a:pt x="0" y="10732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82" t="0" r="-782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222984" y="4412620"/>
              <a:ext cx="3030565" cy="1185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61"/>
                </a:lnSpc>
              </a:pPr>
              <a:r>
                <a:rPr lang="en-US" sz="5115">
                  <a:solidFill>
                    <a:srgbClr val="000000"/>
                  </a:solidFill>
                  <a:latin typeface="Blacklist Semi-Bold"/>
                  <a:ea typeface="Blacklist Semi-Bold"/>
                  <a:cs typeface="Blacklist Semi-Bold"/>
                  <a:sym typeface="Blacklist Semi-Bold"/>
                </a:rPr>
                <a:t>PRICE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92679" y="521017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and Packages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2867" y="6775480"/>
            <a:ext cx="7877607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Tools: </a:t>
            </a:r>
            <a:r>
              <a:rPr lang="en-US" sz="3000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Kaggle API, Basic Statistic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(Mean, Median, Mode, Percentage, etc)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Packages: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Pandas, NumPy, Matplotlib, and Seaborn.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881795" y="0"/>
            <a:ext cx="7406205" cy="10287000"/>
            <a:chOff x="0" y="0"/>
            <a:chExt cx="987494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7494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874940">
                  <a:moveTo>
                    <a:pt x="0" y="0"/>
                  </a:moveTo>
                  <a:lnTo>
                    <a:pt x="9874940" y="0"/>
                  </a:lnTo>
                  <a:lnTo>
                    <a:pt x="987494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86" t="-14854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246046" y="3733979"/>
              <a:ext cx="7172353" cy="4677695"/>
              <a:chOff x="0" y="0"/>
              <a:chExt cx="1052904" cy="68668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52904" cy="686688"/>
              </a:xfrm>
              <a:custGeom>
                <a:avLst/>
                <a:gdLst/>
                <a:ahLst/>
                <a:cxnLst/>
                <a:rect r="r" b="b" t="t" l="l"/>
                <a:pathLst>
                  <a:path h="686688" w="1052904">
                    <a:moveTo>
                      <a:pt x="10075" y="0"/>
                    </a:moveTo>
                    <a:lnTo>
                      <a:pt x="1042830" y="0"/>
                    </a:lnTo>
                    <a:cubicBezTo>
                      <a:pt x="1048394" y="0"/>
                      <a:pt x="1052904" y="4511"/>
                      <a:pt x="1052904" y="10075"/>
                    </a:cubicBezTo>
                    <a:lnTo>
                      <a:pt x="1052904" y="676613"/>
                    </a:lnTo>
                    <a:cubicBezTo>
                      <a:pt x="1052904" y="682177"/>
                      <a:pt x="1048394" y="686688"/>
                      <a:pt x="1042830" y="686688"/>
                    </a:cubicBezTo>
                    <a:lnTo>
                      <a:pt x="10075" y="686688"/>
                    </a:lnTo>
                    <a:cubicBezTo>
                      <a:pt x="7403" y="686688"/>
                      <a:pt x="4840" y="685626"/>
                      <a:pt x="2951" y="683737"/>
                    </a:cubicBezTo>
                    <a:cubicBezTo>
                      <a:pt x="1061" y="681847"/>
                      <a:pt x="0" y="679285"/>
                      <a:pt x="0" y="676613"/>
                    </a:cubicBezTo>
                    <a:lnTo>
                      <a:pt x="0" y="10075"/>
                    </a:lnTo>
                    <a:cubicBezTo>
                      <a:pt x="0" y="4511"/>
                      <a:pt x="4511" y="0"/>
                      <a:pt x="10075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58762" t="-7087" r="-72475" b="-13535"/>
                </a:stretch>
              </a:blip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Importing the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5146" y="3136931"/>
            <a:ext cx="9559249" cy="641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hlinkClick r:id="rId4" tooltip="https://www.kaggle.com/datasets/dgomonov/new-york-city-airbnb-open-data"/>
              </a:rPr>
              <a:t>Link to the dataset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Initialized and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authenticated the Kaggle API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to enable dataset access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Defined dataset identifier and filename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Airbnb data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Downloaded the dataset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using the dataset_download_file method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Loaded the data into a Pandas DataFrame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displayed the first few rows</a:t>
            </a: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982" y="2497822"/>
            <a:ext cx="8359841" cy="5893688"/>
          </a:xfrm>
          <a:custGeom>
            <a:avLst/>
            <a:gdLst/>
            <a:ahLst/>
            <a:cxnLst/>
            <a:rect r="r" b="b" t="t" l="l"/>
            <a:pathLst>
              <a:path h="5893688" w="8359841">
                <a:moveTo>
                  <a:pt x="0" y="0"/>
                </a:moveTo>
                <a:lnTo>
                  <a:pt x="8359841" y="0"/>
                </a:lnTo>
                <a:lnTo>
                  <a:pt x="8359841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" t="0" r="-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85790" y="2497822"/>
            <a:ext cx="8479228" cy="5871866"/>
          </a:xfrm>
          <a:custGeom>
            <a:avLst/>
            <a:gdLst/>
            <a:ahLst/>
            <a:cxnLst/>
            <a:rect r="r" b="b" t="t" l="l"/>
            <a:pathLst>
              <a:path h="5871866" w="8479228">
                <a:moveTo>
                  <a:pt x="0" y="0"/>
                </a:moveTo>
                <a:lnTo>
                  <a:pt x="8479228" y="0"/>
                </a:lnTo>
                <a:lnTo>
                  <a:pt x="8479228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81192" y="952500"/>
            <a:ext cx="121984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Importing the Data - Code v/s 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39867" y="8666802"/>
            <a:ext cx="192607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73751" y="8666802"/>
            <a:ext cx="2303306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Output</a:t>
            </a:r>
          </a:p>
        </p:txBody>
      </p:sp>
    </p:spTree>
  </p:cSld>
  <p:clrMapOvr>
    <a:masterClrMapping/>
  </p:clrMapOvr>
  <p:transition spd="fast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30368" y="11892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79" r="0" b="-217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Cleaning the 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888" y="3136931"/>
            <a:ext cx="9488296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Checked for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missing values using .isnull() method.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Found</a:t>
            </a: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missing values in 4 columns</a:t>
            </a: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host_name, name, last_review, reviews_per_month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Dropped columns host_name, name, and last_review</a:t>
            </a: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 they were not critical for analysis.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Filled missing values in reviews_per_month with 0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to maintain data consistency.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36420" y="2413030"/>
            <a:ext cx="7105672" cy="6041630"/>
          </a:xfrm>
          <a:custGeom>
            <a:avLst/>
            <a:gdLst/>
            <a:ahLst/>
            <a:cxnLst/>
            <a:rect r="r" b="b" t="t" l="l"/>
            <a:pathLst>
              <a:path h="6041630" w="7105672">
                <a:moveTo>
                  <a:pt x="0" y="0"/>
                </a:moveTo>
                <a:lnTo>
                  <a:pt x="7105672" y="0"/>
                </a:lnTo>
                <a:lnTo>
                  <a:pt x="7105672" y="6041630"/>
                </a:lnTo>
                <a:lnTo>
                  <a:pt x="0" y="604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378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26622" y="2413030"/>
            <a:ext cx="9724958" cy="6041630"/>
          </a:xfrm>
          <a:custGeom>
            <a:avLst/>
            <a:gdLst/>
            <a:ahLst/>
            <a:cxnLst/>
            <a:rect r="r" b="b" t="t" l="l"/>
            <a:pathLst>
              <a:path h="6041630" w="9724958">
                <a:moveTo>
                  <a:pt x="0" y="0"/>
                </a:moveTo>
                <a:lnTo>
                  <a:pt x="9724958" y="0"/>
                </a:lnTo>
                <a:lnTo>
                  <a:pt x="9724958" y="6041630"/>
                </a:lnTo>
                <a:lnTo>
                  <a:pt x="0" y="604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1192" y="952500"/>
            <a:ext cx="121984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Cleaning the Dataset - 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7592" y="8664210"/>
            <a:ext cx="3063329" cy="54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b="true" sz="3158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Data Columns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27389" y="8664210"/>
            <a:ext cx="2923424" cy="54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b="true" sz="3158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Cleaned Data</a:t>
            </a:r>
          </a:p>
        </p:txBody>
      </p: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4946" y="6161135"/>
            <a:ext cx="4842247" cy="3079038"/>
          </a:xfrm>
          <a:custGeom>
            <a:avLst/>
            <a:gdLst/>
            <a:ahLst/>
            <a:cxnLst/>
            <a:rect r="r" b="b" t="t" l="l"/>
            <a:pathLst>
              <a:path h="3079038" w="4842247">
                <a:moveTo>
                  <a:pt x="0" y="0"/>
                </a:moveTo>
                <a:lnTo>
                  <a:pt x="4842248" y="0"/>
                </a:lnTo>
                <a:lnTo>
                  <a:pt x="4842248" y="3079038"/>
                </a:lnTo>
                <a:lnTo>
                  <a:pt x="0" y="307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0975" y="6161135"/>
            <a:ext cx="6538460" cy="3097165"/>
          </a:xfrm>
          <a:custGeom>
            <a:avLst/>
            <a:gdLst/>
            <a:ahLst/>
            <a:cxnLst/>
            <a:rect r="r" b="b" t="t" l="l"/>
            <a:pathLst>
              <a:path h="3097165" w="6538460">
                <a:moveTo>
                  <a:pt x="0" y="0"/>
                </a:moveTo>
                <a:lnTo>
                  <a:pt x="6538460" y="0"/>
                </a:lnTo>
                <a:lnTo>
                  <a:pt x="6538460" y="3097165"/>
                </a:lnTo>
                <a:lnTo>
                  <a:pt x="0" y="3097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12299" y="6161135"/>
            <a:ext cx="4870755" cy="3097165"/>
          </a:xfrm>
          <a:custGeom>
            <a:avLst/>
            <a:gdLst/>
            <a:ahLst/>
            <a:cxnLst/>
            <a:rect r="r" b="b" t="t" l="l"/>
            <a:pathLst>
              <a:path h="3097165" w="4870755">
                <a:moveTo>
                  <a:pt x="0" y="0"/>
                </a:moveTo>
                <a:lnTo>
                  <a:pt x="4870755" y="0"/>
                </a:lnTo>
                <a:lnTo>
                  <a:pt x="4870755" y="3097165"/>
                </a:lnTo>
                <a:lnTo>
                  <a:pt x="0" y="3097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4" t="0" r="-173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20703" y="2549618"/>
            <a:ext cx="5393576" cy="3429611"/>
          </a:xfrm>
          <a:custGeom>
            <a:avLst/>
            <a:gdLst/>
            <a:ahLst/>
            <a:cxnLst/>
            <a:rect r="r" b="b" t="t" l="l"/>
            <a:pathLst>
              <a:path h="3429611" w="5393576">
                <a:moveTo>
                  <a:pt x="0" y="0"/>
                </a:moveTo>
                <a:lnTo>
                  <a:pt x="5393577" y="0"/>
                </a:lnTo>
                <a:lnTo>
                  <a:pt x="5393577" y="3429611"/>
                </a:lnTo>
                <a:lnTo>
                  <a:pt x="0" y="3429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47658" y="2549618"/>
            <a:ext cx="5393576" cy="3429611"/>
          </a:xfrm>
          <a:custGeom>
            <a:avLst/>
            <a:gdLst/>
            <a:ahLst/>
            <a:cxnLst/>
            <a:rect r="r" b="b" t="t" l="l"/>
            <a:pathLst>
              <a:path h="3429611" w="5393576">
                <a:moveTo>
                  <a:pt x="0" y="0"/>
                </a:moveTo>
                <a:lnTo>
                  <a:pt x="5393576" y="0"/>
                </a:lnTo>
                <a:lnTo>
                  <a:pt x="5393576" y="3429611"/>
                </a:lnTo>
                <a:lnTo>
                  <a:pt x="0" y="3429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3720" y="2549618"/>
            <a:ext cx="5393576" cy="3429611"/>
          </a:xfrm>
          <a:custGeom>
            <a:avLst/>
            <a:gdLst/>
            <a:ahLst/>
            <a:cxnLst/>
            <a:rect r="r" b="b" t="t" l="l"/>
            <a:pathLst>
              <a:path h="3429611" w="5393576">
                <a:moveTo>
                  <a:pt x="0" y="0"/>
                </a:moveTo>
                <a:lnTo>
                  <a:pt x="5393577" y="0"/>
                </a:lnTo>
                <a:lnTo>
                  <a:pt x="5393577" y="3429611"/>
                </a:lnTo>
                <a:lnTo>
                  <a:pt x="0" y="34296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1192" y="952500"/>
            <a:ext cx="121984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Descriptive Statistics of Variables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44603" y="9467850"/>
            <a:ext cx="13998794" cy="54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b="true" sz="3158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Exploratory Data Analysis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DAGZHgfKqTo</dc:identifier>
  <dcterms:modified xsi:type="dcterms:W3CDTF">2011-08-01T06:04:30Z</dcterms:modified>
  <cp:revision>1</cp:revision>
  <dc:title>Airbnbs in New York City</dc:title>
</cp:coreProperties>
</file>